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70" r:id="rId6"/>
    <p:sldId id="271" r:id="rId7"/>
    <p:sldId id="261" r:id="rId8"/>
    <p:sldId id="258" r:id="rId9"/>
    <p:sldId id="257" r:id="rId10"/>
    <p:sldId id="262" r:id="rId11"/>
    <p:sldId id="272" r:id="rId12"/>
    <p:sldId id="269" r:id="rId13"/>
    <p:sldId id="265"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56430-2128-473B-A00D-5278D81E61A0}" v="35" dt="2020-04-23T22:00:29.229"/>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705" autoAdjust="0"/>
  </p:normalViewPr>
  <p:slideViewPr>
    <p:cSldViewPr snapToGrid="0">
      <p:cViewPr varScale="1">
        <p:scale>
          <a:sx n="108" d="100"/>
          <a:sy n="108" d="100"/>
        </p:scale>
        <p:origin x="776" y="19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4/23/20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4/23/20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fbclid=IwAR0LJtgNRpooptemmU5fCwe_1sXXHINQPSoLUgc1q6pkuC_raZ1E0MfTuMk&amp;feature=youtu.be&amp;v=DA_SsZFYw0w&amp;app=desktop" TargetMode="External"/><Relationship Id="rId2" Type="http://schemas.openxmlformats.org/officeDocument/2006/relationships/hyperlink" Target="https://kidshealth.org/en/parents/coronavirus-calm.html"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video" Target="https://www.youtube.com/embed/DA_SsZFYw0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videos/search?q=stories+about+social+distancing+for+kids&amp;&amp;view=detail&amp;mid=91D691CE46710578E9BE91D691CE46710578E9BE&amp;&amp;FORM=VRDGAR&amp;ru=/videos/search?q%3Dstories%2Babout%2Bsocial%2Bdistancing%2Bfor%2Bkids%26FORM%3DHDRSC3" TargetMode="External"/><Relationship Id="rId2" Type="http://schemas.openxmlformats.org/officeDocument/2006/relationships/slideLayout" Target="../slideLayouts/slideLayout9.xml"/><Relationship Id="rId1" Type="http://schemas.openxmlformats.org/officeDocument/2006/relationships/video" Target="https://www.youtube.com/embed/Ypm34dEGa2o?feature=oembed" TargetMode="External"/><Relationship Id="rId6" Type="http://schemas.openxmlformats.org/officeDocument/2006/relationships/image" Target="../media/image9.jpeg"/><Relationship Id="rId5" Type="http://schemas.openxmlformats.org/officeDocument/2006/relationships/hyperlink" Target="https://commons.wikimedia.org/wiki/File:Localisation_template_(distance).p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hyperlink" Target="http://www.spring.org.uk/2015/10/stop-children-catching-your-anxiety-before-its-too-late.php"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hyperlink" Target="https://sunflowerstorytime.com/2015/04/28/feelings-face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hyperlink" Target="http://www.themindfulword.org/2012/guided-imagery-scripts-children-anxiety-stress/"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video" Target="https://www.youtube.com/embed/iEEJT9cYsm0?feature=oembed" TargetMode="Externa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cRn6Cbor8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April</a:t>
            </a:r>
          </a:p>
          <a:p>
            <a:r>
              <a:rPr lang="en-US" dirty="0"/>
              <a:t>2020</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Dealing with Change</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a:bodyPr>
          <a:lstStyle/>
          <a:p>
            <a:r>
              <a:rPr lang="en-US" dirty="0"/>
              <a:t>Counselors’ Corner</a:t>
            </a:r>
          </a:p>
        </p:txBody>
      </p:sp>
      <p:pic>
        <p:nvPicPr>
          <p:cNvPr id="5" name="Recorded Sound">
            <a:hlinkClick r:id="" action="ppaction://media"/>
            <a:extLst>
              <a:ext uri="{FF2B5EF4-FFF2-40B4-BE49-F238E27FC236}">
                <a16:creationId xmlns:a16="http://schemas.microsoft.com/office/drawing/2014/main" id="{3071A050-025C-4E08-B200-468BAB3BC9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54596" y="2166450"/>
            <a:ext cx="609600" cy="60960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71021" y="520811"/>
            <a:ext cx="4391191" cy="736245"/>
          </a:xfrm>
        </p:spPr>
        <p:txBody>
          <a:bodyPr anchor="t">
            <a:normAutofit fontScale="90000"/>
          </a:bodyPr>
          <a:lstStyle/>
          <a:p>
            <a:r>
              <a:rPr lang="en-US" sz="3600" dirty="0"/>
              <a:t>Breathe in calm,</a:t>
            </a:r>
            <a:br>
              <a:rPr lang="en-US" sz="3600" dirty="0"/>
            </a:br>
            <a:r>
              <a:rPr lang="en-US" sz="3600" dirty="0"/>
              <a:t>Breathe out peace.</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647813" y="2239894"/>
            <a:ext cx="9929671" cy="2798522"/>
          </a:xfrm>
        </p:spPr>
        <p:txBody>
          <a:bodyPr>
            <a:normAutofit/>
          </a:bodyPr>
          <a:lstStyle/>
          <a:p>
            <a:r>
              <a:rPr lang="en-US" sz="4400" dirty="0">
                <a:solidFill>
                  <a:schemeClr val="accent2"/>
                </a:solidFill>
              </a:rPr>
              <a:t>Sending peace and calm to you!</a:t>
            </a:r>
          </a:p>
        </p:txBody>
      </p:sp>
      <p:pic>
        <p:nvPicPr>
          <p:cNvPr id="5" name="Recorded Sound">
            <a:hlinkClick r:id="" action="ppaction://media"/>
            <a:extLst>
              <a:ext uri="{FF2B5EF4-FFF2-40B4-BE49-F238E27FC236}">
                <a16:creationId xmlns:a16="http://schemas.microsoft.com/office/drawing/2014/main" id="{4C5AB2F6-9CF3-4E1B-A04B-64566841F9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9348" y="279333"/>
            <a:ext cx="609600" cy="609600"/>
          </a:xfrm>
          <a:prstGeom prst="rect">
            <a:avLst/>
          </a:prstGeom>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13224" y="661488"/>
            <a:ext cx="4391191" cy="736245"/>
          </a:xfrm>
        </p:spPr>
        <p:txBody>
          <a:bodyPr anchor="t">
            <a:normAutofit/>
          </a:bodyPr>
          <a:lstStyle/>
          <a:p>
            <a:r>
              <a:rPr lang="en-US" sz="3600" dirty="0"/>
              <a:t>References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860624" y="2349909"/>
            <a:ext cx="10154395" cy="3711843"/>
          </a:xfrm>
        </p:spPr>
        <p:txBody>
          <a:bodyPr>
            <a:normAutofit/>
          </a:bodyPr>
          <a:lstStyle/>
          <a:p>
            <a:pPr algn="l"/>
            <a:r>
              <a:rPr lang="en-US" sz="2000" dirty="0">
                <a:solidFill>
                  <a:srgbClr val="000000"/>
                </a:solidFill>
                <a:hlinkClick r:id="rId2">
                  <a:extLst>
                    <a:ext uri="{A12FA001-AC4F-418D-AE19-62706E023703}">
                      <ahyp:hlinkClr xmlns:ahyp="http://schemas.microsoft.com/office/drawing/2018/hyperlinkcolor" val="tx"/>
                    </a:ext>
                  </a:extLst>
                </a:hlinkClick>
              </a:rPr>
              <a:t>https://kidshealth.org/en/parents/coronavirus-calm.html</a:t>
            </a:r>
            <a:endParaRPr lang="en-US" sz="2000" dirty="0">
              <a:solidFill>
                <a:srgbClr val="000000"/>
              </a:solidFill>
            </a:endParaRPr>
          </a:p>
          <a:p>
            <a:pPr algn="l"/>
            <a:r>
              <a:rPr lang="en-US" sz="2000" dirty="0">
                <a:solidFill>
                  <a:srgbClr val="000000"/>
                </a:solidFill>
                <a:hlinkClick r:id="rId3">
                  <a:extLst>
                    <a:ext uri="{A12FA001-AC4F-418D-AE19-62706E023703}">
                      <ahyp:hlinkClr xmlns:ahyp="http://schemas.microsoft.com/office/drawing/2018/hyperlinkcolor" val="tx"/>
                    </a:ext>
                  </a:extLst>
                </a:hlinkClick>
              </a:rPr>
              <a:t>https://www.youtube.com/watch?fbclid=IwAR0LJtgNRpooptemmU5fCwe_1sXXHINQPSoLUgc1q6pkuC_raZ1E0MfTuMk&amp;feature=youtu.be&amp;v=DA_SsZFYw0w&amp;app=desktop</a:t>
            </a:r>
            <a:endParaRPr lang="en-US" sz="2000" dirty="0">
              <a:solidFill>
                <a:srgbClr val="000000"/>
              </a:solidFill>
            </a:endParaRPr>
          </a:p>
          <a:p>
            <a:pPr algn="l"/>
            <a:r>
              <a:rPr lang="en-US" sz="2000" dirty="0">
                <a:solidFill>
                  <a:srgbClr val="000000"/>
                </a:solidFill>
              </a:rPr>
              <a:t>https://www.youtube.com/watch?v=iEEJT9cYsm0</a:t>
            </a:r>
          </a:p>
          <a:p>
            <a:pPr algn="l"/>
            <a:endParaRPr lang="en-US" sz="2000" dirty="0"/>
          </a:p>
          <a:p>
            <a:pPr algn="l"/>
            <a:endParaRPr lang="en-US" sz="2000" dirty="0"/>
          </a:p>
          <a:p>
            <a:pPr algn="l"/>
            <a:endParaRPr lang="en-US" sz="2000" u="sng" dirty="0">
              <a:solidFill>
                <a:schemeClr val="accent2"/>
              </a:solidFill>
            </a:endParaRPr>
          </a:p>
        </p:txBody>
      </p:sp>
    </p:spTree>
    <p:extLst>
      <p:ext uri="{BB962C8B-B14F-4D97-AF65-F5344CB8AC3E}">
        <p14:creationId xmlns:p14="http://schemas.microsoft.com/office/powerpoint/2010/main" val="386090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24050" y="5535359"/>
            <a:ext cx="8258174" cy="832104"/>
          </a:xfrm>
        </p:spPr>
        <p:txBody>
          <a:bodyPr>
            <a:normAutofit/>
          </a:bodyPr>
          <a:lstStyle/>
          <a:p>
            <a:pPr algn="ctr"/>
            <a:r>
              <a:rPr lang="en-US" b="0" dirty="0"/>
              <a:t>Time to Come In, Bear: A Children's Story About Social Distancing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a:t>
            </a:fld>
            <a:endParaRPr lang="en-US" dirty="0"/>
          </a:p>
        </p:txBody>
      </p:sp>
      <p:sp>
        <p:nvSpPr>
          <p:cNvPr id="7" name="TextBox 6">
            <a:extLst>
              <a:ext uri="{FF2B5EF4-FFF2-40B4-BE49-F238E27FC236}">
                <a16:creationId xmlns:a16="http://schemas.microsoft.com/office/drawing/2014/main" id="{2FA6B59D-2AD5-4F44-A069-4C855AD14098}"/>
              </a:ext>
            </a:extLst>
          </p:cNvPr>
          <p:cNvSpPr txBox="1"/>
          <p:nvPr/>
        </p:nvSpPr>
        <p:spPr>
          <a:xfrm>
            <a:off x="182333" y="568275"/>
            <a:ext cx="3071133" cy="646331"/>
          </a:xfrm>
          <a:prstGeom prst="rect">
            <a:avLst/>
          </a:prstGeom>
          <a:noFill/>
        </p:spPr>
        <p:txBody>
          <a:bodyPr wrap="square" rtlCol="0">
            <a:spAutoFit/>
          </a:bodyPr>
          <a:lstStyle/>
          <a:p>
            <a:pPr algn="ctr"/>
            <a:r>
              <a:rPr lang="en-US" dirty="0"/>
              <a:t>Press play to watch the video for </a:t>
            </a:r>
            <a:r>
              <a:rPr lang="en-US" b="1" u="sng" dirty="0"/>
              <a:t>Primary Grades</a:t>
            </a:r>
          </a:p>
        </p:txBody>
      </p:sp>
      <p:cxnSp>
        <p:nvCxnSpPr>
          <p:cNvPr id="9" name="Straight Arrow Connector 8">
            <a:extLst>
              <a:ext uri="{FF2B5EF4-FFF2-40B4-BE49-F238E27FC236}">
                <a16:creationId xmlns:a16="http://schemas.microsoft.com/office/drawing/2014/main" id="{F4BAA74E-90A0-4572-88C4-E21BD652EA6B}"/>
              </a:ext>
            </a:extLst>
          </p:cNvPr>
          <p:cNvCxnSpPr/>
          <p:nvPr/>
        </p:nvCxnSpPr>
        <p:spPr>
          <a:xfrm flipV="1">
            <a:off x="182333" y="1947054"/>
            <a:ext cx="1771651" cy="400050"/>
          </a:xfrm>
          <a:prstGeom prst="straightConnector1">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Online Media 2" title="Time to Come In, Bear: A Children's Story About Social Distancing">
            <a:hlinkClick r:id="" action="ppaction://media"/>
            <a:extLst>
              <a:ext uri="{FF2B5EF4-FFF2-40B4-BE49-F238E27FC236}">
                <a16:creationId xmlns:a16="http://schemas.microsoft.com/office/drawing/2014/main" id="{43F2D260-59CF-4240-B32E-8136B529C36A}"/>
              </a:ext>
            </a:extLst>
          </p:cNvPr>
          <p:cNvPicPr>
            <a:picLocks noRot="1" noChangeAspect="1"/>
          </p:cNvPicPr>
          <p:nvPr>
            <a:videoFile r:link="rId1"/>
          </p:nvPr>
        </p:nvPicPr>
        <p:blipFill>
          <a:blip r:embed="rId3"/>
          <a:stretch>
            <a:fillRect/>
          </a:stretch>
        </p:blipFill>
        <p:spPr>
          <a:xfrm>
            <a:off x="2366369" y="1241206"/>
            <a:ext cx="7748295" cy="4358416"/>
          </a:xfrm>
          <a:prstGeom prst="rect">
            <a:avLst/>
          </a:prstGeom>
        </p:spPr>
      </p:pic>
    </p:spTree>
    <p:extLst>
      <p:ext uri="{BB962C8B-B14F-4D97-AF65-F5344CB8AC3E}">
        <p14:creationId xmlns:p14="http://schemas.microsoft.com/office/powerpoint/2010/main" val="6422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66913" y="6025896"/>
            <a:ext cx="8258174" cy="832104"/>
          </a:xfrm>
        </p:spPr>
        <p:txBody>
          <a:bodyPr>
            <a:normAutofit/>
          </a:bodyPr>
          <a:lstStyle/>
          <a:p>
            <a:pPr algn="ctr"/>
            <a:r>
              <a:rPr lang="en-US" b="0" dirty="0"/>
              <a:t>What is Social Distancing?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cxnSp>
        <p:nvCxnSpPr>
          <p:cNvPr id="9" name="Straight Arrow Connector 8">
            <a:extLst>
              <a:ext uri="{FF2B5EF4-FFF2-40B4-BE49-F238E27FC236}">
                <a16:creationId xmlns:a16="http://schemas.microsoft.com/office/drawing/2014/main" id="{F4BAA74E-90A0-4572-88C4-E21BD652EA6B}"/>
              </a:ext>
            </a:extLst>
          </p:cNvPr>
          <p:cNvCxnSpPr>
            <a:cxnSpLocks/>
          </p:cNvCxnSpPr>
          <p:nvPr/>
        </p:nvCxnSpPr>
        <p:spPr>
          <a:xfrm>
            <a:off x="714375" y="2347104"/>
            <a:ext cx="1547175" cy="642676"/>
          </a:xfrm>
          <a:prstGeom prst="straightConnector1">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different, kite, pair, boat&#10;&#10;Description automatically generated">
            <a:hlinkClick r:id="rId3"/>
            <a:extLst>
              <a:ext uri="{FF2B5EF4-FFF2-40B4-BE49-F238E27FC236}">
                <a16:creationId xmlns:a16="http://schemas.microsoft.com/office/drawing/2014/main" id="{A7357876-731A-4A71-8FB7-4442780743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04413" y="0"/>
            <a:ext cx="7583174" cy="2780497"/>
          </a:xfrm>
          <a:prstGeom prst="rect">
            <a:avLst/>
          </a:prstGeom>
        </p:spPr>
      </p:pic>
      <p:pic>
        <p:nvPicPr>
          <p:cNvPr id="3" name="Online Media 2" title="Social Distancing EXPLAINED by KIDS! **UPDATE: 6 feet is advised. At time of filming it was 3 feet**">
            <a:hlinkClick r:id="" action="ppaction://media"/>
            <a:extLst>
              <a:ext uri="{FF2B5EF4-FFF2-40B4-BE49-F238E27FC236}">
                <a16:creationId xmlns:a16="http://schemas.microsoft.com/office/drawing/2014/main" id="{6A5D77BC-678B-4FF1-A8E7-D70F3ED6E91D}"/>
              </a:ext>
            </a:extLst>
          </p:cNvPr>
          <p:cNvPicPr>
            <a:picLocks noRot="1" noChangeAspect="1"/>
          </p:cNvPicPr>
          <p:nvPr>
            <a:videoFile r:link="rId1"/>
          </p:nvPr>
        </p:nvPicPr>
        <p:blipFill>
          <a:blip r:embed="rId6"/>
          <a:stretch>
            <a:fillRect/>
          </a:stretch>
        </p:blipFill>
        <p:spPr>
          <a:xfrm>
            <a:off x="3048001" y="2773999"/>
            <a:ext cx="5638800" cy="3171825"/>
          </a:xfrm>
          <a:prstGeom prst="rect">
            <a:avLst/>
          </a:prstGeom>
        </p:spPr>
      </p:pic>
      <p:sp>
        <p:nvSpPr>
          <p:cNvPr id="8" name="TextBox 7">
            <a:extLst>
              <a:ext uri="{FF2B5EF4-FFF2-40B4-BE49-F238E27FC236}">
                <a16:creationId xmlns:a16="http://schemas.microsoft.com/office/drawing/2014/main" id="{3F8BA6F9-8A89-496A-9CFF-2357CCF9ECED}"/>
              </a:ext>
            </a:extLst>
          </p:cNvPr>
          <p:cNvSpPr txBox="1"/>
          <p:nvPr/>
        </p:nvSpPr>
        <p:spPr>
          <a:xfrm>
            <a:off x="0" y="4077504"/>
            <a:ext cx="3071133" cy="646331"/>
          </a:xfrm>
          <a:prstGeom prst="rect">
            <a:avLst/>
          </a:prstGeom>
          <a:noFill/>
        </p:spPr>
        <p:txBody>
          <a:bodyPr wrap="square" rtlCol="0">
            <a:spAutoFit/>
          </a:bodyPr>
          <a:lstStyle/>
          <a:p>
            <a:pPr algn="ctr"/>
            <a:r>
              <a:rPr lang="en-US" dirty="0"/>
              <a:t>Press play to watch the video</a:t>
            </a:r>
          </a:p>
          <a:p>
            <a:pPr algn="ctr"/>
            <a:r>
              <a:rPr lang="en-US" dirty="0"/>
              <a:t>For </a:t>
            </a:r>
            <a:r>
              <a:rPr lang="en-US" b="1" u="sng" dirty="0"/>
              <a:t>Intermediate Grades</a:t>
            </a:r>
          </a:p>
        </p:txBody>
      </p:sp>
    </p:spTree>
    <p:extLst>
      <p:ext uri="{BB962C8B-B14F-4D97-AF65-F5344CB8AC3E}">
        <p14:creationId xmlns:p14="http://schemas.microsoft.com/office/powerpoint/2010/main" val="21482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999" y="897305"/>
            <a:ext cx="4556249" cy="1061509"/>
          </a:xfrm>
        </p:spPr>
        <p:txBody>
          <a:bodyPr>
            <a:normAutofit fontScale="90000"/>
          </a:bodyPr>
          <a:lstStyle/>
          <a:p>
            <a:pPr algn="ctr"/>
            <a:r>
              <a:rPr lang="en-US" dirty="0"/>
              <a:t>Change &amp; </a:t>
            </a:r>
            <a:br>
              <a:rPr lang="en-US" dirty="0"/>
            </a:br>
            <a:r>
              <a:rPr lang="en-US" dirty="0"/>
              <a:t>Our Emotions</a:t>
            </a:r>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247818" y="2661921"/>
            <a:ext cx="5171658" cy="2947954"/>
          </a:xfrm>
        </p:spPr>
        <p:txBody>
          <a:bodyPr tIns="180000" bIns="108000">
            <a:normAutofit/>
          </a:bodyPr>
          <a:lstStyle/>
          <a:p>
            <a:r>
              <a:rPr lang="en-US" sz="2800" b="0" dirty="0"/>
              <a:t>It's natural to feel worried or anxious when we face a crisis, the unknown, or sudden change. It's a normal reaction to feel the need for safety, certainty, predictability, and control.</a:t>
            </a:r>
            <a:endParaRPr lang="en-US" sz="2800"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10" name="TextBox 9">
            <a:extLst>
              <a:ext uri="{FF2B5EF4-FFF2-40B4-BE49-F238E27FC236}">
                <a16:creationId xmlns:a16="http://schemas.microsoft.com/office/drawing/2014/main" id="{FF82E8CA-E544-4A2A-B933-E001E64147C2}"/>
              </a:ext>
            </a:extLst>
          </p:cNvPr>
          <p:cNvSpPr txBox="1"/>
          <p:nvPr/>
        </p:nvSpPr>
        <p:spPr>
          <a:xfrm rot="700179">
            <a:off x="6159320" y="1057065"/>
            <a:ext cx="5439544" cy="3970318"/>
          </a:xfrm>
          <a:prstGeom prst="rect">
            <a:avLst/>
          </a:prstGeom>
          <a:noFill/>
          <a:ln w="38100">
            <a:solidFill>
              <a:schemeClr val="accent1">
                <a:lumMod val="60000"/>
                <a:lumOff val="40000"/>
              </a:schemeClr>
            </a:solidFill>
          </a:ln>
        </p:spPr>
        <p:txBody>
          <a:bodyPr wrap="square" rtlCol="0">
            <a:spAutoFit/>
          </a:bodyPr>
          <a:lstStyle/>
          <a:p>
            <a:r>
              <a:rPr lang="en-US" sz="2800" dirty="0"/>
              <a:t>If you feel stressed about coronavirus, you're not alone. </a:t>
            </a:r>
            <a:r>
              <a:rPr lang="en-US" sz="2800" u="sng" dirty="0"/>
              <a:t>Coronavirus (COVID-19)</a:t>
            </a:r>
            <a:r>
              <a:rPr lang="en-US" sz="2800" dirty="0"/>
              <a:t> has had ripple effects into almost every aspect of our lives. With schools and workplaces closed for now, it's affected the way we live every day. So much has changed in such a short time.</a:t>
            </a:r>
          </a:p>
        </p:txBody>
      </p:sp>
      <p:pic>
        <p:nvPicPr>
          <p:cNvPr id="8" name="Recorded Sound">
            <a:hlinkClick r:id="" action="ppaction://media"/>
            <a:extLst>
              <a:ext uri="{FF2B5EF4-FFF2-40B4-BE49-F238E27FC236}">
                <a16:creationId xmlns:a16="http://schemas.microsoft.com/office/drawing/2014/main" id="{1096F565-5003-410E-86D4-970302ADDD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32648" y="943325"/>
            <a:ext cx="609600" cy="60960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59956" y="1010841"/>
            <a:ext cx="4621660" cy="734415"/>
          </a:xfrm>
        </p:spPr>
        <p:txBody>
          <a:bodyPr>
            <a:normAutofit/>
          </a:bodyPr>
          <a:lstStyle/>
          <a:p>
            <a:r>
              <a:rPr lang="en-US" dirty="0"/>
              <a:t>Anxiety </a:t>
            </a:r>
            <a:r>
              <a:rPr lang="en-US" sz="2200" dirty="0"/>
              <a:t>(Intermediate)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567055" y="2432855"/>
            <a:ext cx="3913632" cy="804672"/>
          </a:xfrm>
        </p:spPr>
        <p:txBody>
          <a:bodyPr/>
          <a:lstStyle/>
          <a:p>
            <a:pPr algn="ctr"/>
            <a:r>
              <a:rPr lang="en-US" dirty="0"/>
              <a:t>What is Anxiety?</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313689" y="3507107"/>
            <a:ext cx="4639311" cy="3084378"/>
          </a:xfrm>
        </p:spPr>
        <p:txBody>
          <a:bodyPr>
            <a:noAutofit/>
          </a:bodyPr>
          <a:lstStyle/>
          <a:p>
            <a:pPr fontAlgn="base"/>
            <a:r>
              <a:rPr lang="en-US" sz="2000" dirty="0"/>
              <a:t>Anxiety is a normal emotion and serves as a signal to pay attention so we can protect ourselves. Anxiety alerts us. It prompts us to adapt. But when we're overwhelmed by anxiety, it sometimes can do more harm than good.</a:t>
            </a:r>
          </a:p>
          <a:p>
            <a:pPr fontAlgn="base"/>
            <a:r>
              <a:rPr lang="en-US" sz="2000" dirty="0"/>
              <a:t>When anxiety becomes overwhelming, we're less able to rise to a challenge, and sometimes we can get stuck.</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pic>
        <p:nvPicPr>
          <p:cNvPr id="10" name="Picture Placeholder 9" descr="A picture containing person, sitting, young, boy&#10;&#10;Description automatically generated">
            <a:extLst>
              <a:ext uri="{FF2B5EF4-FFF2-40B4-BE49-F238E27FC236}">
                <a16:creationId xmlns:a16="http://schemas.microsoft.com/office/drawing/2014/main" id="{CF403092-47AC-4274-94F5-413EEFD08A75}"/>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l="22088" r="22088"/>
          <a:stretch>
            <a:fillRect/>
          </a:stretch>
        </p:blipFill>
        <p:spPr>
          <a:xfrm rot="720000">
            <a:off x="6217237" y="723432"/>
            <a:ext cx="4647699" cy="5472101"/>
          </a:xfrm>
        </p:spPr>
      </p:pic>
      <p:pic>
        <p:nvPicPr>
          <p:cNvPr id="3" name="Recorded Sound">
            <a:hlinkClick r:id="" action="ppaction://media"/>
            <a:extLst>
              <a:ext uri="{FF2B5EF4-FFF2-40B4-BE49-F238E27FC236}">
                <a16:creationId xmlns:a16="http://schemas.microsoft.com/office/drawing/2014/main" id="{5469324E-5975-48C0-8BE5-A101AF82D8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77781" y="2530391"/>
            <a:ext cx="609600" cy="609600"/>
          </a:xfrm>
          <a:prstGeom prst="rect">
            <a:avLst/>
          </a:prstGeom>
        </p:spPr>
      </p:pic>
    </p:spTree>
    <p:extLst>
      <p:ext uri="{BB962C8B-B14F-4D97-AF65-F5344CB8AC3E}">
        <p14:creationId xmlns:p14="http://schemas.microsoft.com/office/powerpoint/2010/main" val="36714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a:xfrm>
            <a:off x="11163743" y="5945824"/>
            <a:ext cx="642257" cy="365125"/>
          </a:xfrm>
        </p:spPr>
        <p:txBody>
          <a:bodyPr vert="horz" lIns="91440" tIns="45720" rIns="91440" bIns="45720" rtlCol="0" anchor="ctr">
            <a:normAutofit/>
          </a:bodyPr>
          <a:lstStyle/>
          <a:p>
            <a:pPr>
              <a:spcAft>
                <a:spcPts val="600"/>
              </a:spcAft>
            </a:pPr>
            <a:fld id="{98C0CDE5-970C-4CC4-BF43-0DA127E73E82}" type="slidenum">
              <a:rPr lang="en-US" smtClean="0"/>
              <a:pPr>
                <a:spcAft>
                  <a:spcPts val="600"/>
                </a:spcAft>
              </a:pPr>
              <a:t>6</a:t>
            </a:fld>
            <a:endParaRPr lang="en-US"/>
          </a:p>
        </p:txBody>
      </p:sp>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21180000">
            <a:off x="419533" y="334171"/>
            <a:ext cx="4391191" cy="1325563"/>
          </a:xfrm>
        </p:spPr>
        <p:txBody>
          <a:bodyPr vert="horz" lIns="91440" tIns="45720" rIns="91440" bIns="45720" rtlCol="0" anchor="ctr">
            <a:normAutofit/>
          </a:bodyPr>
          <a:lstStyle/>
          <a:p>
            <a:r>
              <a:rPr lang="en-US" dirty="0"/>
              <a:t>Helpful Tips</a:t>
            </a:r>
            <a:endParaRPr lang="en-US" b="1" kern="1200" dirty="0">
              <a:latin typeface="+mj-lt"/>
              <a:ea typeface="+mj-ea"/>
              <a:cs typeface="+mj-cs"/>
            </a:endParaRPr>
          </a:p>
        </p:txBody>
      </p:sp>
      <p:sp>
        <p:nvSpPr>
          <p:cNvPr id="3" name="Rectangle 2">
            <a:extLst>
              <a:ext uri="{FF2B5EF4-FFF2-40B4-BE49-F238E27FC236}">
                <a16:creationId xmlns:a16="http://schemas.microsoft.com/office/drawing/2014/main" id="{0EB235B1-4320-4E46-837E-16DF94018289}"/>
              </a:ext>
            </a:extLst>
          </p:cNvPr>
          <p:cNvSpPr/>
          <p:nvPr/>
        </p:nvSpPr>
        <p:spPr>
          <a:xfrm rot="966537">
            <a:off x="4519330" y="1867524"/>
            <a:ext cx="6609740" cy="2364123"/>
          </a:xfrm>
          <a:prstGeom prst="rect">
            <a:avLst/>
          </a:prstGeom>
        </p:spPr>
        <p:txBody>
          <a:bodyPr vert="horz" lIns="91440" tIns="45720" rIns="91440" bIns="45720" rtlCol="0">
            <a:noAutofit/>
          </a:bodyPr>
          <a:lstStyle/>
          <a:p>
            <a:pPr>
              <a:lnSpc>
                <a:spcPct val="90000"/>
              </a:lnSpc>
              <a:spcAft>
                <a:spcPts val="600"/>
              </a:spcAft>
            </a:pPr>
            <a:r>
              <a:rPr lang="en-US" sz="2400" b="1" dirty="0">
                <a:solidFill>
                  <a:schemeClr val="accent4"/>
                </a:solidFill>
              </a:rPr>
              <a:t>Notice, label, and accept your emotions.</a:t>
            </a:r>
            <a:endParaRPr lang="en-US" sz="2400" dirty="0">
              <a:solidFill>
                <a:schemeClr val="accent4"/>
              </a:solidFill>
            </a:endParaRPr>
          </a:p>
          <a:p>
            <a:pPr>
              <a:lnSpc>
                <a:spcPct val="90000"/>
              </a:lnSpc>
              <a:spcAft>
                <a:spcPts val="600"/>
              </a:spcAft>
            </a:pPr>
            <a:endParaRPr lang="en-US" sz="2400" dirty="0">
              <a:solidFill>
                <a:schemeClr val="accent4"/>
              </a:solidFill>
            </a:endParaRPr>
          </a:p>
          <a:p>
            <a:pPr marL="514350" indent="-514350">
              <a:lnSpc>
                <a:spcPct val="90000"/>
              </a:lnSpc>
              <a:spcAft>
                <a:spcPts val="600"/>
              </a:spcAft>
              <a:buFont typeface="+mj-lt"/>
              <a:buAutoNum type="arabicPeriod"/>
            </a:pPr>
            <a:r>
              <a:rPr lang="en-US" sz="2400" dirty="0">
                <a:solidFill>
                  <a:schemeClr val="accent4"/>
                </a:solidFill>
              </a:rPr>
              <a:t>Notice the sensations in your body for example fluttering in belly.</a:t>
            </a:r>
          </a:p>
          <a:p>
            <a:pPr marL="514350" indent="-514350">
              <a:lnSpc>
                <a:spcPct val="90000"/>
              </a:lnSpc>
              <a:spcAft>
                <a:spcPts val="600"/>
              </a:spcAft>
              <a:buFont typeface="+mj-lt"/>
              <a:buAutoNum type="arabicPeriod"/>
            </a:pPr>
            <a:r>
              <a:rPr lang="en-US" sz="2400" dirty="0">
                <a:solidFill>
                  <a:schemeClr val="accent4"/>
                </a:solidFill>
              </a:rPr>
              <a:t>Quietly say to yourself, "OK, there's my worry again." </a:t>
            </a:r>
          </a:p>
          <a:p>
            <a:pPr marL="514350" indent="-514350">
              <a:lnSpc>
                <a:spcPct val="90000"/>
              </a:lnSpc>
              <a:spcAft>
                <a:spcPts val="600"/>
              </a:spcAft>
              <a:buFont typeface="+mj-lt"/>
              <a:buAutoNum type="arabicPeriod"/>
            </a:pPr>
            <a:r>
              <a:rPr lang="en-US" sz="2400" dirty="0">
                <a:solidFill>
                  <a:schemeClr val="accent4"/>
                </a:solidFill>
              </a:rPr>
              <a:t>Accept your emotion without labeling it good or bad.</a:t>
            </a:r>
          </a:p>
          <a:p>
            <a:pPr marL="514350" indent="-514350">
              <a:lnSpc>
                <a:spcPct val="90000"/>
              </a:lnSpc>
              <a:spcAft>
                <a:spcPts val="600"/>
              </a:spcAft>
              <a:buFont typeface="+mj-lt"/>
              <a:buAutoNum type="arabicPeriod"/>
            </a:pPr>
            <a:r>
              <a:rPr lang="en-US" sz="2400" dirty="0">
                <a:solidFill>
                  <a:schemeClr val="accent4"/>
                </a:solidFill>
              </a:rPr>
              <a:t>Bring yourself to the present moment using your senses</a:t>
            </a:r>
          </a:p>
        </p:txBody>
      </p:sp>
      <p:pic>
        <p:nvPicPr>
          <p:cNvPr id="7" name="Picture 6" descr="A picture containing room&#10;&#10;Description automatically generated">
            <a:extLst>
              <a:ext uri="{FF2B5EF4-FFF2-40B4-BE49-F238E27FC236}">
                <a16:creationId xmlns:a16="http://schemas.microsoft.com/office/drawing/2014/main" id="{C314720D-CB9D-474C-A050-690194A5FDD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53759" y="4935630"/>
            <a:ext cx="2484343" cy="1850835"/>
          </a:xfrm>
          <a:prstGeom prst="rect">
            <a:avLst/>
          </a:prstGeom>
          <a:noFill/>
        </p:spPr>
      </p:pic>
      <p:pic>
        <p:nvPicPr>
          <p:cNvPr id="8" name="Recorded Sound">
            <a:hlinkClick r:id="" action="ppaction://media"/>
            <a:extLst>
              <a:ext uri="{FF2B5EF4-FFF2-40B4-BE49-F238E27FC236}">
                <a16:creationId xmlns:a16="http://schemas.microsoft.com/office/drawing/2014/main" id="{626D8B63-6B73-41E8-A76B-7159C8316D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16312" y="568125"/>
            <a:ext cx="609600" cy="609600"/>
          </a:xfrm>
          <a:prstGeom prst="rect">
            <a:avLst/>
          </a:prstGeom>
        </p:spPr>
      </p:pic>
    </p:spTree>
    <p:extLst>
      <p:ext uri="{BB962C8B-B14F-4D97-AF65-F5344CB8AC3E}">
        <p14:creationId xmlns:p14="http://schemas.microsoft.com/office/powerpoint/2010/main" val="24399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Mindfulness</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7</a:t>
            </a:fld>
            <a:endParaRPr lang="en-US" dirty="0"/>
          </a:p>
        </p:txBody>
      </p:sp>
      <p:sp>
        <p:nvSpPr>
          <p:cNvPr id="8" name="TextBox 7">
            <a:extLst>
              <a:ext uri="{FF2B5EF4-FFF2-40B4-BE49-F238E27FC236}">
                <a16:creationId xmlns:a16="http://schemas.microsoft.com/office/drawing/2014/main" id="{FBAED23F-F73D-45D7-B28A-203D9EF9127C}"/>
              </a:ext>
            </a:extLst>
          </p:cNvPr>
          <p:cNvSpPr txBox="1"/>
          <p:nvPr/>
        </p:nvSpPr>
        <p:spPr>
          <a:xfrm rot="21224280">
            <a:off x="4147728" y="653561"/>
            <a:ext cx="8261544" cy="3477875"/>
          </a:xfrm>
          <a:prstGeom prst="rect">
            <a:avLst/>
          </a:prstGeom>
          <a:noFill/>
        </p:spPr>
        <p:txBody>
          <a:bodyPr wrap="square" rtlCol="0">
            <a:spAutoFit/>
          </a:bodyPr>
          <a:lstStyle/>
          <a:p>
            <a:r>
              <a:rPr lang="en-US" sz="4400" dirty="0"/>
              <a:t>5 things you can see</a:t>
            </a:r>
          </a:p>
          <a:p>
            <a:r>
              <a:rPr lang="en-US" sz="4400" dirty="0"/>
              <a:t>4 things you can feel</a:t>
            </a:r>
          </a:p>
          <a:p>
            <a:r>
              <a:rPr lang="en-US" sz="4400" dirty="0"/>
              <a:t>3 things you can hear</a:t>
            </a:r>
          </a:p>
          <a:p>
            <a:r>
              <a:rPr lang="en-US" sz="4400" dirty="0"/>
              <a:t>2 things you can smell</a:t>
            </a:r>
          </a:p>
          <a:p>
            <a:r>
              <a:rPr lang="en-US" sz="4400" dirty="0"/>
              <a:t>1 thing you can taste</a:t>
            </a:r>
          </a:p>
        </p:txBody>
      </p:sp>
      <p:pic>
        <p:nvPicPr>
          <p:cNvPr id="13" name="Picture 12" descr="A person standing next to a body of water&#10;&#10;Description automatically generated">
            <a:extLst>
              <a:ext uri="{FF2B5EF4-FFF2-40B4-BE49-F238E27FC236}">
                <a16:creationId xmlns:a16="http://schemas.microsoft.com/office/drawing/2014/main" id="{7B2B6321-5298-460C-8CAE-188CF1E920C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0026" t="-8193" r="-4676" b="8193"/>
          <a:stretch/>
        </p:blipFill>
        <p:spPr>
          <a:xfrm>
            <a:off x="226131" y="2722496"/>
            <a:ext cx="3606834" cy="3223328"/>
          </a:xfrm>
          <a:prstGeom prst="rect">
            <a:avLst/>
          </a:prstGeom>
        </p:spPr>
      </p:pic>
      <p:pic>
        <p:nvPicPr>
          <p:cNvPr id="2" name="Recorded Sound">
            <a:hlinkClick r:id="" action="ppaction://media"/>
            <a:extLst>
              <a:ext uri="{FF2B5EF4-FFF2-40B4-BE49-F238E27FC236}">
                <a16:creationId xmlns:a16="http://schemas.microsoft.com/office/drawing/2014/main" id="{2ED08E37-5A26-4A5E-B711-AAC1782E11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82905" y="249598"/>
            <a:ext cx="609600" cy="609600"/>
          </a:xfrm>
          <a:prstGeom prst="rect">
            <a:avLst/>
          </a:prstGeom>
        </p:spPr>
      </p:pic>
    </p:spTree>
    <p:extLst>
      <p:ext uri="{BB962C8B-B14F-4D97-AF65-F5344CB8AC3E}">
        <p14:creationId xmlns:p14="http://schemas.microsoft.com/office/powerpoint/2010/main" val="25325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
            <a:extLst>
              <a:ext uri="{FF2B5EF4-FFF2-40B4-BE49-F238E27FC236}">
                <a16:creationId xmlns:a16="http://schemas.microsoft.com/office/drawing/2014/main" id="{CF5D5933-DB35-4DCB-8313-4B913ACC3EEC}"/>
              </a:ext>
            </a:extLst>
          </p:cNvPr>
          <p:cNvSpPr>
            <a:spLocks noGrp="1"/>
          </p:cNvSpPr>
          <p:nvPr>
            <p:ph type="subTitle" idx="1"/>
          </p:nvPr>
        </p:nvSpPr>
        <p:spPr>
          <a:xfrm rot="720000">
            <a:off x="7782767" y="5091757"/>
            <a:ext cx="4310942" cy="858767"/>
          </a:xfrm>
        </p:spPr>
        <p:txBody>
          <a:bodyPr/>
          <a:lstStyle/>
          <a:p>
            <a:r>
              <a:rPr lang="en-US" dirty="0"/>
              <a:t>Press play to watch the video</a:t>
            </a:r>
          </a:p>
        </p:txBody>
      </p:sp>
      <p:sp>
        <p:nvSpPr>
          <p:cNvPr id="2" name="Title 1">
            <a:extLst>
              <a:ext uri="{FF2B5EF4-FFF2-40B4-BE49-F238E27FC236}">
                <a16:creationId xmlns:a16="http://schemas.microsoft.com/office/drawing/2014/main" id="{434AA4C6-BA7F-40BC-AD51-EFDDDBEA5A84}"/>
              </a:ext>
            </a:extLst>
          </p:cNvPr>
          <p:cNvSpPr>
            <a:spLocks noGrp="1"/>
          </p:cNvSpPr>
          <p:nvPr>
            <p:ph type="ctrTitle"/>
          </p:nvPr>
        </p:nvSpPr>
        <p:spPr>
          <a:xfrm rot="840000">
            <a:off x="7262451" y="2726139"/>
            <a:ext cx="4851352" cy="1827069"/>
          </a:xfrm>
        </p:spPr>
        <p:txBody>
          <a:bodyPr anchor="ctr">
            <a:normAutofit fontScale="90000"/>
          </a:bodyPr>
          <a:lstStyle/>
          <a:p>
            <a:r>
              <a:rPr lang="en-US" i="1" dirty="0"/>
              <a:t>Primary</a:t>
            </a:r>
            <a:r>
              <a:rPr lang="en-US" dirty="0"/>
              <a:t> grades try this…</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6"/>
          </p:nvPr>
        </p:nvSpPr>
        <p:spPr>
          <a:xfrm rot="720000">
            <a:off x="9598185" y="597624"/>
            <a:ext cx="1336067" cy="913339"/>
          </a:xfrm>
        </p:spPr>
        <p:txBody>
          <a:bodyPr>
            <a:normAutofit/>
          </a:bodyPr>
          <a:lstStyle/>
          <a:p>
            <a:r>
              <a:rPr lang="en-US" sz="1700" dirty="0"/>
              <a:t>Mindfulness Activity</a:t>
            </a:r>
            <a:endParaRPr lang="ru-RU" sz="1700" dirty="0"/>
          </a:p>
        </p:txBody>
      </p:sp>
      <p:cxnSp>
        <p:nvCxnSpPr>
          <p:cNvPr id="17" name="Straight Arrow Connector 16">
            <a:extLst>
              <a:ext uri="{FF2B5EF4-FFF2-40B4-BE49-F238E27FC236}">
                <a16:creationId xmlns:a16="http://schemas.microsoft.com/office/drawing/2014/main" id="{FDDCC84E-F0F7-4953-A8C0-419FF92DBE4A}"/>
              </a:ext>
            </a:extLst>
          </p:cNvPr>
          <p:cNvCxnSpPr/>
          <p:nvPr/>
        </p:nvCxnSpPr>
        <p:spPr>
          <a:xfrm flipH="1" flipV="1">
            <a:off x="5527964" y="4876800"/>
            <a:ext cx="4738254" cy="16209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 name="Online Media 2" title="Kids Mindfulness: Calm Compilation">
            <a:hlinkClick r:id="" action="ppaction://media"/>
            <a:extLst>
              <a:ext uri="{FF2B5EF4-FFF2-40B4-BE49-F238E27FC236}">
                <a16:creationId xmlns:a16="http://schemas.microsoft.com/office/drawing/2014/main" id="{5D9313C0-A423-4F26-B768-2D8030B73307}"/>
              </a:ext>
            </a:extLst>
          </p:cNvPr>
          <p:cNvPicPr>
            <a:picLocks noRot="1" noChangeAspect="1"/>
          </p:cNvPicPr>
          <p:nvPr>
            <a:videoFile r:link="rId1"/>
          </p:nvPr>
        </p:nvPicPr>
        <p:blipFill>
          <a:blip r:embed="rId5"/>
          <a:stretch>
            <a:fillRect/>
          </a:stretch>
        </p:blipFill>
        <p:spPr>
          <a:xfrm>
            <a:off x="136878" y="2280750"/>
            <a:ext cx="5391086" cy="3032486"/>
          </a:xfrm>
          <a:prstGeom prst="rect">
            <a:avLst/>
          </a:prstGeom>
        </p:spPr>
      </p:pic>
      <p:pic>
        <p:nvPicPr>
          <p:cNvPr id="7" name="Recorded Sound">
            <a:hlinkClick r:id="" action="ppaction://media"/>
            <a:extLst>
              <a:ext uri="{FF2B5EF4-FFF2-40B4-BE49-F238E27FC236}">
                <a16:creationId xmlns:a16="http://schemas.microsoft.com/office/drawing/2014/main" id="{5ED34BCE-2C69-4E42-9CDF-BF3BF7EF8A5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rot="172973">
            <a:off x="7271041" y="2219915"/>
            <a:ext cx="609600" cy="669509"/>
          </a:xfrm>
          <a:prstGeom prst="rect">
            <a:avLst/>
          </a:prstGeom>
        </p:spPr>
      </p:pic>
    </p:spTree>
    <p:extLst>
      <p:ext uri="{BB962C8B-B14F-4D97-AF65-F5344CB8AC3E}">
        <p14:creationId xmlns:p14="http://schemas.microsoft.com/office/powerpoint/2010/main" val="76806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1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Mindful Monday: I am a Mountain">
            <a:hlinkClick r:id="" action="ppaction://media"/>
            <a:extLst>
              <a:ext uri="{FF2B5EF4-FFF2-40B4-BE49-F238E27FC236}">
                <a16:creationId xmlns:a16="http://schemas.microsoft.com/office/drawing/2014/main" id="{565EB78C-4EFD-42C8-BF53-DD0700E35B26}"/>
              </a:ext>
            </a:extLst>
          </p:cNvPr>
          <p:cNvPicPr>
            <a:picLocks noRot="1" noChangeAspect="1"/>
          </p:cNvPicPr>
          <p:nvPr>
            <a:videoFile r:link="rId1"/>
          </p:nvPr>
        </p:nvPicPr>
        <p:blipFill>
          <a:blip r:embed="rId3"/>
          <a:stretch>
            <a:fillRect/>
          </a:stretch>
        </p:blipFill>
        <p:spPr>
          <a:xfrm>
            <a:off x="3314240" y="1328738"/>
            <a:ext cx="8877760" cy="4993740"/>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noFill/>
          <a:ln>
            <a:noFill/>
          </a:ln>
        </p:spPr>
      </p:pic>
      <p:sp>
        <p:nvSpPr>
          <p:cNvPr id="4" name="Slide Number Placeholder 3">
            <a:extLst>
              <a:ext uri="{FF2B5EF4-FFF2-40B4-BE49-F238E27FC236}">
                <a16:creationId xmlns:a16="http://schemas.microsoft.com/office/drawing/2014/main" id="{B8DCFB59-4420-48D0-A113-9122067D56E0}"/>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9</a:t>
            </a:fld>
            <a:endParaRPr lang="en-US" noProof="0"/>
          </a:p>
        </p:txBody>
      </p:sp>
      <p:sp>
        <p:nvSpPr>
          <p:cNvPr id="5" name="Title 4">
            <a:extLst>
              <a:ext uri="{FF2B5EF4-FFF2-40B4-BE49-F238E27FC236}">
                <a16:creationId xmlns:a16="http://schemas.microsoft.com/office/drawing/2014/main" id="{F9B4B222-168D-4A9D-98DD-7374FE94CE93}"/>
              </a:ext>
            </a:extLst>
          </p:cNvPr>
          <p:cNvSpPr>
            <a:spLocks noGrp="1"/>
          </p:cNvSpPr>
          <p:nvPr>
            <p:ph type="title"/>
          </p:nvPr>
        </p:nvSpPr>
        <p:spPr>
          <a:xfrm rot="21240000">
            <a:off x="803491" y="1001491"/>
            <a:ext cx="4065084" cy="700842"/>
          </a:xfrm>
        </p:spPr>
        <p:txBody>
          <a:bodyPr anchor="ctr">
            <a:normAutofit fontScale="90000"/>
          </a:bodyPr>
          <a:lstStyle/>
          <a:p>
            <a:r>
              <a:rPr lang="en-US" sz="3700" dirty="0"/>
              <a:t>Mindful Moment: </a:t>
            </a:r>
            <a:r>
              <a:rPr lang="en-US" sz="3700" u="sng" dirty="0"/>
              <a:t>Intermediate</a:t>
            </a:r>
          </a:p>
        </p:txBody>
      </p:sp>
    </p:spTree>
    <p:extLst>
      <p:ext uri="{BB962C8B-B14F-4D97-AF65-F5344CB8AC3E}">
        <p14:creationId xmlns:p14="http://schemas.microsoft.com/office/powerpoint/2010/main" val="23906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d0d6222-f1fa-47b2-8ee4-ac5f9a7894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2F082E699A8E4C93E390033B63A25A" ma:contentTypeVersion="12" ma:contentTypeDescription="Create a new document." ma:contentTypeScope="" ma:versionID="3d031e805388754013478a72f095723e">
  <xsd:schema xmlns:xsd="http://www.w3.org/2001/XMLSchema" xmlns:xs="http://www.w3.org/2001/XMLSchema" xmlns:p="http://schemas.microsoft.com/office/2006/metadata/properties" xmlns:ns2="cd0d6222-f1fa-47b2-8ee4-ac5f9a789446" xmlns:ns3="c2924b85-54aa-4b0b-bb3c-a20e60fa25c2" targetNamespace="http://schemas.microsoft.com/office/2006/metadata/properties" ma:root="true" ma:fieldsID="0bd022bd041559bc0240476e8c307d7e" ns2:_="" ns3:_="">
    <xsd:import namespace="cd0d6222-f1fa-47b2-8ee4-ac5f9a789446"/>
    <xsd:import namespace="c2924b85-54aa-4b0b-bb3c-a20e60fa25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d6222-f1fa-47b2-8ee4-ac5f9a789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24b85-54aa-4b0b-bb3c-a20e60fa25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infopath/2007/PartnerControls"/>
    <ds:schemaRef ds:uri="http://schemas.microsoft.com/office/2006/metadata/properties"/>
    <ds:schemaRef ds:uri="http://purl.org/dc/elements/1.1/"/>
    <ds:schemaRef ds:uri="http://www.w3.org/XML/1998/namespace"/>
    <ds:schemaRef ds:uri="cd0d6222-f1fa-47b2-8ee4-ac5f9a789446"/>
    <ds:schemaRef ds:uri="http://purl.org/dc/terms/"/>
    <ds:schemaRef ds:uri="c2924b85-54aa-4b0b-bb3c-a20e60fa25c2"/>
    <ds:schemaRef ds:uri="http://schemas.microsoft.com/office/2006/documentManagement/typ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59C727E6-2394-46CF-93B2-260C71C3C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d6222-f1fa-47b2-8ee4-ac5f9a789446"/>
    <ds:schemaRef ds:uri="c2924b85-54aa-4b0b-bb3c-a20e60fa2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313</Words>
  <Application>Microsoft Macintosh PowerPoint</Application>
  <PresentationFormat>Widescreen</PresentationFormat>
  <Paragraphs>49</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Franklin Gothic Book</vt:lpstr>
      <vt:lpstr>Office Theme</vt:lpstr>
      <vt:lpstr>Dealing with Change</vt:lpstr>
      <vt:lpstr>Time to Come In, Bear: A Children's Story About Social Distancing</vt:lpstr>
      <vt:lpstr>What is Social Distancing?</vt:lpstr>
      <vt:lpstr>Change &amp;  Our Emotions</vt:lpstr>
      <vt:lpstr>Anxiety (Intermediate)</vt:lpstr>
      <vt:lpstr>Helpful Tips</vt:lpstr>
      <vt:lpstr>Mindfulness</vt:lpstr>
      <vt:lpstr>Primary grades try this…</vt:lpstr>
      <vt:lpstr>Mindful Moment: Intermediate</vt:lpstr>
      <vt:lpstr>Breathe in calm, Breathe out peace.</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2020-04-23T21:17:24Z</dcterms:created>
  <dcterms:modified xsi:type="dcterms:W3CDTF">2020-04-23T23:28:35Z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0x0101006D2F082E699A8E4C93E390033B63A25A</vt:lpwstr>
  </property>
</Properties>
</file>